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85" r:id="rId24"/>
    <p:sldId id="373" r:id="rId25"/>
    <p:sldId id="393" r:id="rId26"/>
    <p:sldId id="335" r:id="rId27"/>
    <p:sldId id="336" r:id="rId28"/>
    <p:sldId id="377" r:id="rId29"/>
    <p:sldId id="338" r:id="rId30"/>
    <p:sldId id="370" r:id="rId31"/>
    <p:sldId id="386" r:id="rId32"/>
    <p:sldId id="366" r:id="rId33"/>
    <p:sldId id="314" r:id="rId34"/>
    <p:sldId id="388" r:id="rId35"/>
    <p:sldId id="389" r:id="rId36"/>
    <p:sldId id="390" r:id="rId37"/>
    <p:sldId id="391" r:id="rId38"/>
    <p:sldId id="392" r:id="rId39"/>
    <p:sldId id="361" r:id="rId40"/>
    <p:sldId id="35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  <p14:sldId id="385"/>
          </p14:sldIdLst>
        </p14:section>
        <p14:section name="New Scheduler" id="{72CF4C10-202F-4CD7-87B1-D2A9B4F354E8}">
          <p14:sldIdLst>
            <p14:sldId id="373"/>
            <p14:sldId id="393"/>
            <p14:sldId id="335"/>
            <p14:sldId id="336"/>
            <p14:sldId id="377"/>
            <p14:sldId id="338"/>
            <p14:sldId id="370"/>
            <p14:sldId id="386"/>
            <p14:sldId id="366"/>
          </p14:sldIdLst>
        </p14:section>
        <p14:section name="Backup" id="{4DE249EC-C77F-4877-A69A-365C57F04029}">
          <p14:sldIdLst>
            <p14:sldId id="314"/>
            <p14:sldId id="388"/>
            <p14:sldId id="389"/>
            <p14:sldId id="390"/>
            <p14:sldId id="391"/>
            <p14:sldId id="392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005DA2"/>
    <a:srgbClr val="E3955B"/>
    <a:srgbClr val="9C3220"/>
    <a:srgbClr val="464260"/>
    <a:srgbClr val="127C35"/>
    <a:srgbClr val="D1EFF7"/>
    <a:srgbClr val="00A6D6"/>
    <a:srgbClr val="2E8AA2"/>
    <a:srgbClr val="D63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07" d="100"/>
          <a:sy n="107" d="100"/>
        </p:scale>
        <p:origin x="10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857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478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74.png"/><Relationship Id="rId10" Type="http://schemas.openxmlformats.org/officeDocument/2006/relationships/image" Target="../media/image30.png"/><Relationship Id="rId4" Type="http://schemas.openxmlformats.org/officeDocument/2006/relationships/image" Target="../media/image73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3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560.png"/><Relationship Id="rId5" Type="http://schemas.openxmlformats.org/officeDocument/2006/relationships/image" Target="../media/image77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76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31.png"/><Relationship Id="rId3" Type="http://schemas.openxmlformats.org/officeDocument/2006/relationships/image" Target="../media/image75.png"/><Relationship Id="rId7" Type="http://schemas.openxmlformats.org/officeDocument/2006/relationships/image" Target="../media/image84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00.png"/><Relationship Id="rId5" Type="http://schemas.openxmlformats.org/officeDocument/2006/relationships/image" Target="../media/image82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81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4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a job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pPr marL="557204" lvl="1" indent="-214313"/>
            <a:r>
              <a:rPr lang="en-GB" dirty="0"/>
              <a:t>Model timing uncertainties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3377314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3166387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440934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570185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429538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SAG for gang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Introduce new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E69F4D-38D1-43CB-B185-3B2B8BBF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574" y="3532679"/>
            <a:ext cx="2666546" cy="2291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system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3876762" cy="1616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Availabilities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Simultaneous groups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Set of 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643A-C50C-44AC-AD9A-3B594016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grpSp>
        <p:nvGrpSpPr>
          <p:cNvPr id="23" name="avail">
            <a:extLst>
              <a:ext uri="{FF2B5EF4-FFF2-40B4-BE49-F238E27FC236}">
                <a16:creationId xmlns:a16="http://schemas.microsoft.com/office/drawing/2014/main" id="{45C14593-577D-470E-941F-847333AD4932}"/>
              </a:ext>
            </a:extLst>
          </p:cNvPr>
          <p:cNvGrpSpPr/>
          <p:nvPr/>
        </p:nvGrpSpPr>
        <p:grpSpPr>
          <a:xfrm>
            <a:off x="3355595" y="1673855"/>
            <a:ext cx="5226343" cy="338554"/>
            <a:chOff x="3355595" y="1673855"/>
            <a:chExt cx="5226343" cy="338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/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Know how many cores we have at time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982" t="-5455" b="-2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499D7F-FC8C-48CF-B8D0-D34D68B58B00}"/>
                </a:ext>
              </a:extLst>
            </p:cNvPr>
            <p:cNvCxnSpPr/>
            <p:nvPr/>
          </p:nvCxnSpPr>
          <p:spPr>
            <a:xfrm>
              <a:off x="3355595" y="1862356"/>
              <a:ext cx="14764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simultaneous">
            <a:extLst>
              <a:ext uri="{FF2B5EF4-FFF2-40B4-BE49-F238E27FC236}">
                <a16:creationId xmlns:a16="http://schemas.microsoft.com/office/drawing/2014/main" id="{5EFC5572-5935-43B9-871E-47DB90C78258}"/>
              </a:ext>
            </a:extLst>
          </p:cNvPr>
          <p:cNvGrpSpPr/>
          <p:nvPr/>
        </p:nvGrpSpPr>
        <p:grpSpPr>
          <a:xfrm>
            <a:off x="4135772" y="2165419"/>
            <a:ext cx="4379578" cy="338554"/>
            <a:chOff x="4135772" y="2165419"/>
            <a:chExt cx="437957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5158F-FFBB-4464-9282-D698756F1A1D}"/>
                </a:ext>
              </a:extLst>
            </p:cNvPr>
            <p:cNvSpPr txBox="1"/>
            <p:nvPr/>
          </p:nvSpPr>
          <p:spPr>
            <a:xfrm>
              <a:off x="4857225" y="2165419"/>
              <a:ext cx="3658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Multiple cores released simultaneously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F2194A-D4D9-4709-95EA-38B09A86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772" y="2340528"/>
              <a:ext cx="7214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ertainly">
            <a:extLst>
              <a:ext uri="{FF2B5EF4-FFF2-40B4-BE49-F238E27FC236}">
                <a16:creationId xmlns:a16="http://schemas.microsoft.com/office/drawing/2014/main" id="{D8505B67-034A-42F4-93D5-E3E22DB28337}"/>
              </a:ext>
            </a:extLst>
          </p:cNvPr>
          <p:cNvGrpSpPr/>
          <p:nvPr/>
        </p:nvGrpSpPr>
        <p:grpSpPr>
          <a:xfrm>
            <a:off x="4060271" y="2644258"/>
            <a:ext cx="5008226" cy="338554"/>
            <a:chOff x="4060271" y="2644258"/>
            <a:chExt cx="500822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C6C82-368D-4206-B470-A92CA39806FD}"/>
                </a:ext>
              </a:extLst>
            </p:cNvPr>
            <p:cNvSpPr txBox="1"/>
            <p:nvPr/>
          </p:nvSpPr>
          <p:spPr>
            <a:xfrm>
              <a:off x="4857224" y="2644258"/>
              <a:ext cx="4211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Jobs waiting for their predecessors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07D6C-8BBB-4942-977F-2D07C92910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271" y="2827090"/>
              <a:ext cx="7969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^max_3">
            <a:extLst>
              <a:ext uri="{FF2B5EF4-FFF2-40B4-BE49-F238E27FC236}">
                <a16:creationId xmlns:a16="http://schemas.microsoft.com/office/drawing/2014/main" id="{6C543DB7-C0D7-4645-9D9C-1B7AEF944CB9}"/>
              </a:ext>
            </a:extLst>
          </p:cNvPr>
          <p:cNvGrpSpPr/>
          <p:nvPr/>
        </p:nvGrpSpPr>
        <p:grpSpPr>
          <a:xfrm>
            <a:off x="3437793" y="3427315"/>
            <a:ext cx="2353178" cy="1258985"/>
            <a:chOff x="3437793" y="3427315"/>
            <a:chExt cx="2353178" cy="12589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898EB1-DD69-4911-A191-D84C90BA06CA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certainly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445FF8-FC0E-4578-92EA-A388B93E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^min_3">
            <a:extLst>
              <a:ext uri="{FF2B5EF4-FFF2-40B4-BE49-F238E27FC236}">
                <a16:creationId xmlns:a16="http://schemas.microsoft.com/office/drawing/2014/main" id="{4FA095AD-977E-42D5-9098-0D9C432D0102}"/>
              </a:ext>
            </a:extLst>
          </p:cNvPr>
          <p:cNvGrpSpPr/>
          <p:nvPr/>
        </p:nvGrpSpPr>
        <p:grpSpPr>
          <a:xfrm>
            <a:off x="628650" y="3136612"/>
            <a:ext cx="2277208" cy="1549688"/>
            <a:chOff x="628650" y="3136612"/>
            <a:chExt cx="2277208" cy="15496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EA5A04-73E8-40A6-90AE-0691107FFBE3}"/>
                </a:ext>
              </a:extLst>
            </p:cNvPr>
            <p:cNvSpPr txBox="1"/>
            <p:nvPr/>
          </p:nvSpPr>
          <p:spPr>
            <a:xfrm>
              <a:off x="628650" y="3136612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possibly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48C621-2E38-4539-982E-54BC490AFD1C}"/>
                </a:ext>
              </a:extLst>
            </p:cNvPr>
            <p:cNvCxnSpPr>
              <a:cxnSpLocks/>
            </p:cNvCxnSpPr>
            <p:nvPr/>
          </p:nvCxnSpPr>
          <p:spPr>
            <a:xfrm>
              <a:off x="1850459" y="3719702"/>
              <a:ext cx="778570" cy="9665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A^max_3">
            <a:extLst>
              <a:ext uri="{FF2B5EF4-FFF2-40B4-BE49-F238E27FC236}">
                <a16:creationId xmlns:a16="http://schemas.microsoft.com/office/drawing/2014/main" id="{777CC4D3-1D33-4B3C-B7C4-64EBE15157E0}"/>
              </a:ext>
            </a:extLst>
          </p:cNvPr>
          <p:cNvGrpSpPr/>
          <p:nvPr/>
        </p:nvGrpSpPr>
        <p:grpSpPr>
          <a:xfrm>
            <a:off x="6457951" y="3602422"/>
            <a:ext cx="2353178" cy="1258985"/>
            <a:chOff x="3437793" y="3427315"/>
            <a:chExt cx="2353178" cy="1258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1B61F0-B2DB-4B26-84FC-3786C7D74A65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Releases all cores simultaneously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492348-F5C5-427C-B6A6-443FB280F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0"/>
            <a:ext cx="2275026" cy="3129606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dispatchable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282" y="3000253"/>
            <a:ext cx="2275026" cy="314557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824224" y="4547242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ate">
            <a:extLst>
              <a:ext uri="{FF2B5EF4-FFF2-40B4-BE49-F238E27FC236}">
                <a16:creationId xmlns:a16="http://schemas.microsoft.com/office/drawing/2014/main" id="{185B770F-49E3-4B29-B072-A9DDB36FD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203" y="3623125"/>
            <a:ext cx="2855842" cy="251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58876"/>
            <a:ext cx="4949531" cy="2604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Exploring more states is</a:t>
            </a:r>
          </a:p>
          <a:p>
            <a:pPr marL="267891" lvl="1" indent="-13335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>
                <a:solidFill>
                  <a:srgbClr val="C00000"/>
                </a:solidFill>
              </a:rPr>
              <a:t>Sound</a:t>
            </a:r>
            <a:r>
              <a:rPr lang="en-GB" dirty="0"/>
              <a:t> </a:t>
            </a:r>
            <a:r>
              <a:rPr lang="en-GB" sz="1600" dirty="0"/>
              <a:t>(does not accept unschedulable task sets)</a:t>
            </a:r>
            <a:endParaRPr lang="en-GB" dirty="0"/>
          </a:p>
          <a:p>
            <a:pPr marL="267891" lvl="1" indent="-17026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Enough cores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174" y="2239666"/>
            <a:ext cx="2224521" cy="3075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9FB30F-DF09-45AF-B649-B0B32E40BBCA}"/>
              </a:ext>
            </a:extLst>
          </p:cNvPr>
          <p:cNvGrpSpPr/>
          <p:nvPr/>
        </p:nvGrpSpPr>
        <p:grpSpPr>
          <a:xfrm>
            <a:off x="7417583" y="3940082"/>
            <a:ext cx="477749" cy="329086"/>
            <a:chOff x="7858687" y="2194448"/>
            <a:chExt cx="477749" cy="3290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59E2A8-FE29-4E86-86E6-69A61F81098A}"/>
              </a:ext>
            </a:extLst>
          </p:cNvPr>
          <p:cNvGrpSpPr/>
          <p:nvPr/>
        </p:nvGrpSpPr>
        <p:grpSpPr>
          <a:xfrm>
            <a:off x="7465732" y="2942001"/>
            <a:ext cx="477749" cy="329086"/>
            <a:chOff x="7858687" y="2712450"/>
            <a:chExt cx="477749" cy="3290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3CD963-85D9-4B3D-B5A4-C2691D7B2429}"/>
              </a:ext>
            </a:extLst>
          </p:cNvPr>
          <p:cNvGrpSpPr/>
          <p:nvPr/>
        </p:nvGrpSpPr>
        <p:grpSpPr>
          <a:xfrm>
            <a:off x="7417582" y="4419594"/>
            <a:ext cx="477749" cy="329086"/>
            <a:chOff x="7858687" y="4309413"/>
            <a:chExt cx="477749" cy="3290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F6EF-C737-4A16-B8F2-180D003A193A}"/>
              </a:ext>
            </a:extLst>
          </p:cNvPr>
          <p:cNvGrpSpPr/>
          <p:nvPr/>
        </p:nvGrpSpPr>
        <p:grpSpPr>
          <a:xfrm>
            <a:off x="4259046" y="5671764"/>
            <a:ext cx="3289484" cy="369332"/>
            <a:chOff x="4259046" y="5671764"/>
            <a:chExt cx="3289484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/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dirty="0"/>
                    <a:t> is predecessor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12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29A5A5-A956-461C-81A2-48BFDA592455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4259046" y="5856430"/>
              <a:ext cx="9067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FE69AB-40A9-4C49-AB83-FE2341E1E59D}"/>
              </a:ext>
            </a:extLst>
          </p:cNvPr>
          <p:cNvGrpSpPr/>
          <p:nvPr/>
        </p:nvGrpSpPr>
        <p:grpSpPr>
          <a:xfrm>
            <a:off x="3938954" y="4006237"/>
            <a:ext cx="916185" cy="1018195"/>
            <a:chOff x="3938954" y="4006238"/>
            <a:chExt cx="916185" cy="960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8F505-530A-4B5E-A746-CADED54361D2}"/>
                </a:ext>
              </a:extLst>
            </p:cNvPr>
            <p:cNvSpPr txBox="1"/>
            <p:nvPr/>
          </p:nvSpPr>
          <p:spPr>
            <a:xfrm>
              <a:off x="4301224" y="4309413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E668DAE-FEAC-44B7-B6C5-700CA034D47A}"/>
                </a:ext>
              </a:extLst>
            </p:cNvPr>
            <p:cNvSpPr/>
            <p:nvPr/>
          </p:nvSpPr>
          <p:spPr>
            <a:xfrm>
              <a:off x="3938954" y="4006238"/>
              <a:ext cx="320092" cy="960710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D3FAB6-56B4-4513-A6B7-58A378B122A3}"/>
              </a:ext>
            </a:extLst>
          </p:cNvPr>
          <p:cNvGrpSpPr/>
          <p:nvPr/>
        </p:nvGrpSpPr>
        <p:grpSpPr>
          <a:xfrm>
            <a:off x="3938954" y="5024438"/>
            <a:ext cx="924975" cy="311866"/>
            <a:chOff x="3938954" y="4966972"/>
            <a:chExt cx="924975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7AF429-1B87-4199-BFD5-734A9C3B59A0}"/>
                </a:ext>
              </a:extLst>
            </p:cNvPr>
            <p:cNvSpPr txBox="1"/>
            <p:nvPr/>
          </p:nvSpPr>
          <p:spPr>
            <a:xfrm>
              <a:off x="4310014" y="4966972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32FF948-399A-465C-ACEF-4F6FB2D2FD0A}"/>
                </a:ext>
              </a:extLst>
            </p:cNvPr>
            <p:cNvSpPr/>
            <p:nvPr/>
          </p:nvSpPr>
          <p:spPr>
            <a:xfrm>
              <a:off x="3938954" y="5006971"/>
              <a:ext cx="320092" cy="315203"/>
            </a:xfrm>
            <a:prstGeom prst="rightBrace">
              <a:avLst>
                <a:gd name="adj1" fmla="val 1384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81EFDB-E9DA-489A-BE9C-915B5C7CEAE7}"/>
              </a:ext>
            </a:extLst>
          </p:cNvPr>
          <p:cNvCxnSpPr>
            <a:cxnSpLocks/>
          </p:cNvCxnSpPr>
          <p:nvPr/>
        </p:nvCxnSpPr>
        <p:spPr>
          <a:xfrm flipH="1">
            <a:off x="3582697" y="5240215"/>
            <a:ext cx="89681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2C371E9-C0BC-4604-A077-2B1A31657547}"/>
              </a:ext>
            </a:extLst>
          </p:cNvPr>
          <p:cNvSpPr/>
          <p:nvPr/>
        </p:nvSpPr>
        <p:spPr>
          <a:xfrm>
            <a:off x="7269144" y="3777537"/>
            <a:ext cx="813782" cy="599059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20BD72-82B4-4F5E-A839-B2B4FAC4CA1C}"/>
              </a:ext>
            </a:extLst>
          </p:cNvPr>
          <p:cNvCxnSpPr>
            <a:cxnSpLocks/>
          </p:cNvCxnSpPr>
          <p:nvPr/>
        </p:nvCxnSpPr>
        <p:spPr>
          <a:xfrm flipH="1">
            <a:off x="7406640" y="5867583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/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higher priority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blipFill>
                <a:blip r:embed="rId5"/>
                <a:stretch>
                  <a:fillRect l="-51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294F15-FA47-4B39-9E65-7C43A7F58C1A}"/>
              </a:ext>
            </a:extLst>
          </p:cNvPr>
          <p:cNvGrpSpPr/>
          <p:nvPr/>
        </p:nvGrpSpPr>
        <p:grpSpPr>
          <a:xfrm>
            <a:off x="2895600" y="3841695"/>
            <a:ext cx="88107" cy="1657405"/>
            <a:chOff x="2895600" y="3841695"/>
            <a:chExt cx="88107" cy="165740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D93AD6-C93B-4EF1-BC8D-EAFE4728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043FB9-8D95-4064-B2ED-2E6D20B8B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3841695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94CA82-66AB-46A7-8623-31805FBE5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5498251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3F63F8-FF5E-4B15-AFB5-1616D949EE02}"/>
              </a:ext>
            </a:extLst>
          </p:cNvPr>
          <p:cNvGrpSpPr/>
          <p:nvPr/>
        </p:nvGrpSpPr>
        <p:grpSpPr>
          <a:xfrm>
            <a:off x="3264693" y="3841639"/>
            <a:ext cx="88107" cy="1658993"/>
            <a:chOff x="3264693" y="3841639"/>
            <a:chExt cx="88107" cy="16589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07A6F1-6B14-4F0F-BD7C-D4454F763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C4041D-0829-4356-A1B7-8C045E09B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5500632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B791004-522B-43D8-BDC9-703FB22B6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3841639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D0E0C4D-C119-4B66-B877-CEAB04F576F3}"/>
              </a:ext>
            </a:extLst>
          </p:cNvPr>
          <p:cNvSpPr txBox="1"/>
          <p:nvPr/>
        </p:nvSpPr>
        <p:spPr>
          <a:xfrm>
            <a:off x="593296" y="269543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2D71E1-255A-45A7-B91D-A9A3E2FBB1A2}"/>
              </a:ext>
            </a:extLst>
          </p:cNvPr>
          <p:cNvSpPr txBox="1"/>
          <p:nvPr/>
        </p:nvSpPr>
        <p:spPr>
          <a:xfrm>
            <a:off x="593296" y="30415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31416E-AB37-4308-8F30-1C90684D9598}"/>
              </a:ext>
            </a:extLst>
          </p:cNvPr>
          <p:cNvSpPr txBox="1"/>
          <p:nvPr/>
        </p:nvSpPr>
        <p:spPr>
          <a:xfrm>
            <a:off x="587656" y="33484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3AD00C-7761-41C7-920A-6B1DA6114990}"/>
              </a:ext>
            </a:extLst>
          </p:cNvPr>
          <p:cNvCxnSpPr>
            <a:cxnSpLocks/>
          </p:cNvCxnSpPr>
          <p:nvPr/>
        </p:nvCxnSpPr>
        <p:spPr>
          <a:xfrm flipH="1">
            <a:off x="7406640" y="5498251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5D97D3-A579-4D78-8219-0598E894DFB8}"/>
              </a:ext>
            </a:extLst>
          </p:cNvPr>
          <p:cNvGrpSpPr/>
          <p:nvPr/>
        </p:nvGrpSpPr>
        <p:grpSpPr>
          <a:xfrm>
            <a:off x="5392737" y="1265791"/>
            <a:ext cx="3473070" cy="1018195"/>
            <a:chOff x="5392737" y="1265791"/>
            <a:chExt cx="3473070" cy="1018195"/>
          </a:xfrm>
        </p:grpSpPr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15C2FAEB-AB57-48EB-A1F4-70FFFF12F376}"/>
                </a:ext>
              </a:extLst>
            </p:cNvPr>
            <p:cNvSpPr/>
            <p:nvPr/>
          </p:nvSpPr>
          <p:spPr>
            <a:xfrm>
              <a:off x="5392737" y="1265791"/>
              <a:ext cx="320092" cy="1018195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4AE9C452-2EE7-4DE2-B233-1E97B911D51C}"/>
                </a:ext>
              </a:extLst>
            </p:cNvPr>
            <p:cNvSpPr/>
            <p:nvPr/>
          </p:nvSpPr>
          <p:spPr>
            <a:xfrm>
              <a:off x="5947472" y="1304609"/>
              <a:ext cx="2918335" cy="88927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Try to minimize number of states that represent an impossible scenario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0243 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9" grpId="0" animBg="1"/>
      <p:bldP spid="49" grpId="1" animBg="1"/>
      <p:bldP spid="58" grpId="0"/>
      <p:bldP spid="95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816096"/>
            <a:ext cx="2749922" cy="2189722"/>
            <a:chOff x="6169793" y="3481991"/>
            <a:chExt cx="2749922" cy="218972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9793" y="3481991"/>
              <a:ext cx="2749922" cy="187084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6" cy="18698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816590"/>
            <a:ext cx="2748468" cy="2189228"/>
            <a:chOff x="224285" y="3482485"/>
            <a:chExt cx="2748468" cy="218922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82485"/>
              <a:ext cx="2748468" cy="18698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816590"/>
            <a:ext cx="2748468" cy="2189228"/>
            <a:chOff x="3197766" y="3482485"/>
            <a:chExt cx="2748468" cy="218922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82485"/>
              <a:ext cx="2748468" cy="18698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5214080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984738" y="4862143"/>
            <a:ext cx="4422531" cy="351937"/>
            <a:chOff x="984738" y="4528038"/>
            <a:chExt cx="4422531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54" y="4528038"/>
              <a:ext cx="341141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984738" y="4879975"/>
              <a:ext cx="282233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15E874-A969-4592-ACD6-BA0FDB509A5A}"/>
              </a:ext>
            </a:extLst>
          </p:cNvPr>
          <p:cNvSpPr/>
          <p:nvPr/>
        </p:nvSpPr>
        <p:spPr>
          <a:xfrm>
            <a:off x="2298348" y="2996957"/>
            <a:ext cx="4547304" cy="6952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Reachable states from merged state are all the states that can be reached from state A and state B</a:t>
            </a:r>
          </a:p>
        </p:txBody>
      </p: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-0.0511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6 L 3.88889E-6 -0.100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7 L 3.88889E-6 -0.1539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100000"/>
              </a:lnSpc>
            </a:pPr>
            <a:r>
              <a:rPr lang="en-GB" dirty="0"/>
              <a:t>Higher demand for computation resources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Multicore systems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GPUs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4404195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4236963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4366145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  <a:buBlip>
                <a:blip r:embed="rId2"/>
              </a:buBlip>
            </a:pPr>
            <a:r>
              <a:rPr lang="en-GB" dirty="0"/>
              <a:t> 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Core assignment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7"/>
            <a:ext cx="7886700" cy="1523671"/>
          </a:xfrm>
        </p:spPr>
        <p:txBody>
          <a:bodyPr/>
          <a:lstStyle/>
          <a:p>
            <a:r>
              <a:rPr lang="en-GB" dirty="0"/>
              <a:t>JLFP assigns the maximum possible cores to a job</a:t>
            </a:r>
          </a:p>
          <a:p>
            <a:r>
              <a:rPr lang="en-GB" dirty="0"/>
              <a:t>Assign minimum number of cores that meet deadline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0" y="3980511"/>
            <a:ext cx="3819806" cy="1747880"/>
          </a:xfrm>
          <a:prstGeom prst="rect">
            <a:avLst/>
          </a:prstGeom>
        </p:spPr>
      </p:pic>
      <p:pic>
        <p:nvPicPr>
          <p:cNvPr id="27" name="system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1"/>
            <a:ext cx="3819805" cy="1747880"/>
          </a:xfrm>
          <a:prstGeom prst="rect">
            <a:avLst/>
          </a:prstGeom>
        </p:spPr>
      </p:pic>
      <p:pic>
        <p:nvPicPr>
          <p:cNvPr id="15" name="system_1">
            <a:extLst>
              <a:ext uri="{FF2B5EF4-FFF2-40B4-BE49-F238E27FC236}">
                <a16:creationId xmlns:a16="http://schemas.microsoft.com/office/drawing/2014/main" id="{EC30A9A5-2873-4B89-8B77-6C04C13F0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2"/>
            <a:ext cx="3819805" cy="1747879"/>
          </a:xfrm>
          <a:prstGeom prst="rect">
            <a:avLst/>
          </a:prstGeom>
        </p:spPr>
      </p:pic>
      <p:pic>
        <p:nvPicPr>
          <p:cNvPr id="22" name="system_2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1"/>
            <a:ext cx="3819805" cy="1747880"/>
          </a:xfrm>
          <a:prstGeom prst="rect">
            <a:avLst/>
          </a:prstGeom>
        </p:spPr>
      </p:pic>
      <p:pic>
        <p:nvPicPr>
          <p:cNvPr id="16" name="system_3">
            <a:extLst>
              <a:ext uri="{FF2B5EF4-FFF2-40B4-BE49-F238E27FC236}">
                <a16:creationId xmlns:a16="http://schemas.microsoft.com/office/drawing/2014/main" id="{9DBB58EA-D07C-4D60-AA79-1EAB1E6CD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29" y="3980511"/>
            <a:ext cx="3819805" cy="17478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696072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696072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601027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601027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61561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61561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87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7607"/>
            <a:ext cx="4751263" cy="3741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1" name="This work">
            <a:extLst>
              <a:ext uri="{FF2B5EF4-FFF2-40B4-BE49-F238E27FC236}">
                <a16:creationId xmlns:a16="http://schemas.microsoft.com/office/drawing/2014/main" id="{06E25989-39E3-4AF2-A2A8-9AA0E9D8F84C}"/>
              </a:ext>
            </a:extLst>
          </p:cNvPr>
          <p:cNvGrpSpPr/>
          <p:nvPr/>
        </p:nvGrpSpPr>
        <p:grpSpPr>
          <a:xfrm>
            <a:off x="7590397" y="2546451"/>
            <a:ext cx="1116031" cy="744437"/>
            <a:chOff x="7590397" y="2546451"/>
            <a:chExt cx="1116031" cy="74443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83E60B-572A-4C09-A86E-79F49ED73B7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7633257" y="2846533"/>
              <a:ext cx="515156" cy="4443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24ED-0AB7-4246-A703-A8C3390782BB}"/>
                </a:ext>
              </a:extLst>
            </p:cNvPr>
            <p:cNvSpPr txBox="1"/>
            <p:nvPr/>
          </p:nvSpPr>
          <p:spPr>
            <a:xfrm>
              <a:off x="7590397" y="2546451"/>
              <a:ext cx="111603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This work</a:t>
              </a:r>
            </a:p>
          </p:txBody>
        </p:sp>
      </p:grpSp>
      <p:grpSp>
        <p:nvGrpSpPr>
          <p:cNvPr id="6" name="Baseline">
            <a:extLst>
              <a:ext uri="{FF2B5EF4-FFF2-40B4-BE49-F238E27FC236}">
                <a16:creationId xmlns:a16="http://schemas.microsoft.com/office/drawing/2014/main" id="{CF7BBE62-7F4A-438F-8C08-B730AB9D0BDF}"/>
              </a:ext>
            </a:extLst>
          </p:cNvPr>
          <p:cNvGrpSpPr/>
          <p:nvPr/>
        </p:nvGrpSpPr>
        <p:grpSpPr>
          <a:xfrm>
            <a:off x="4826988" y="3452434"/>
            <a:ext cx="2008076" cy="703871"/>
            <a:chOff x="4826988" y="3452434"/>
            <a:chExt cx="2008076" cy="7038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BCD41-3BEB-450A-860C-40C3ACEC7E5B}"/>
                </a:ext>
              </a:extLst>
            </p:cNvPr>
            <p:cNvSpPr txBox="1"/>
            <p:nvPr/>
          </p:nvSpPr>
          <p:spPr>
            <a:xfrm>
              <a:off x="4826988" y="3856223"/>
              <a:ext cx="121430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Baseline (JLFP)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FAE17-A2A3-4063-82E6-B6B87204D0B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041294" y="3452434"/>
              <a:ext cx="793770" cy="55383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920241" y="2386967"/>
            <a:ext cx="300082" cy="1887377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083125" y="2324235"/>
              <a:ext cx="791493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334117" y="3290888"/>
            <a:ext cx="300082" cy="1641522"/>
            <a:chOff x="6274771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043141" y="2597999"/>
              <a:ext cx="8633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503498" y="2130900"/>
            <a:ext cx="300082" cy="998063"/>
            <a:chOff x="6278049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5976249" y="3063780"/>
              <a:ext cx="100370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92132" y="2068494"/>
            <a:ext cx="395095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Evaluated in simulator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Randomly generated task sets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20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  <a:p>
            <a:pPr marL="671513" lvl="1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6" name="Legend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417E47-8B6F-498D-A946-D99962BE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05" y="1331442"/>
            <a:ext cx="808636" cy="4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C86B0BE-D612-407E-9CA7-AAB82AAEAE40}"/>
              </a:ext>
            </a:extLst>
          </p:cNvPr>
          <p:cNvGrpSpPr/>
          <p:nvPr/>
        </p:nvGrpSpPr>
        <p:grpSpPr>
          <a:xfrm>
            <a:off x="628650" y="3630812"/>
            <a:ext cx="1864820" cy="2578399"/>
            <a:chOff x="5819174" y="2239666"/>
            <a:chExt cx="2224521" cy="3075742"/>
          </a:xfrm>
        </p:grpSpPr>
        <p:pic>
          <p:nvPicPr>
            <p:cNvPr id="32" name="Content Placeholder 7">
              <a:extLst>
                <a:ext uri="{FF2B5EF4-FFF2-40B4-BE49-F238E27FC236}">
                  <a16:creationId xmlns:a16="http://schemas.microsoft.com/office/drawing/2014/main" id="{BD606001-4832-49A1-AE0F-7564C925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74" y="2239666"/>
              <a:ext cx="2224521" cy="30757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7533D94-CFD8-4D3A-8F03-594B52335095}"/>
                </a:ext>
              </a:extLst>
            </p:cNvPr>
            <p:cNvGrpSpPr/>
            <p:nvPr/>
          </p:nvGrpSpPr>
          <p:grpSpPr>
            <a:xfrm>
              <a:off x="7417583" y="3940082"/>
              <a:ext cx="477749" cy="329086"/>
              <a:chOff x="7858687" y="2194448"/>
              <a:chExt cx="477749" cy="32908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40C5A81-1E1E-435C-9F46-BFFCBC1CB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DED128-06EC-439D-8198-11F27D2B7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B72A6-A673-44E1-A6E2-031D49F893FC}"/>
                </a:ext>
              </a:extLst>
            </p:cNvPr>
            <p:cNvGrpSpPr/>
            <p:nvPr/>
          </p:nvGrpSpPr>
          <p:grpSpPr>
            <a:xfrm>
              <a:off x="7465732" y="2942001"/>
              <a:ext cx="477749" cy="329086"/>
              <a:chOff x="7858687" y="2712450"/>
              <a:chExt cx="477749" cy="32908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1D7262-044F-4A35-8506-EA89B60A9D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D1ADDC-4690-430B-A030-BFF691B4F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4DDB89-3D4D-4E70-B281-4C6E08EFB548}"/>
                </a:ext>
              </a:extLst>
            </p:cNvPr>
            <p:cNvGrpSpPr/>
            <p:nvPr/>
          </p:nvGrpSpPr>
          <p:grpSpPr>
            <a:xfrm>
              <a:off x="7417582" y="4419594"/>
              <a:ext cx="477749" cy="329086"/>
              <a:chOff x="7858687" y="4309413"/>
              <a:chExt cx="477749" cy="32908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6332DFF-BF21-47EC-A845-B8F2030B6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FD76714-84A3-486F-AF4A-54D3A1226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F0D93-734F-45CC-98A6-FC15603F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369" y="4341948"/>
            <a:ext cx="3563604" cy="142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A44AF-AD8A-4823-928B-272E8B0D8CF8}"/>
              </a:ext>
            </a:extLst>
          </p:cNvPr>
          <p:cNvGrpSpPr/>
          <p:nvPr/>
        </p:nvGrpSpPr>
        <p:grpSpPr>
          <a:xfrm>
            <a:off x="3445576" y="1358100"/>
            <a:ext cx="4953863" cy="1249960"/>
            <a:chOff x="4167952" y="1993193"/>
            <a:chExt cx="4953863" cy="12499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DADB097-315C-4355-A7D5-F64A90857050}"/>
                </a:ext>
              </a:extLst>
            </p:cNvPr>
            <p:cNvSpPr/>
            <p:nvPr/>
          </p:nvSpPr>
          <p:spPr>
            <a:xfrm>
              <a:off x="5279508" y="1993193"/>
              <a:ext cx="3842307" cy="124996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6450" indent="-3175" algn="ctr"/>
              <a:r>
                <a:rPr lang="en-GB" dirty="0"/>
                <a:t>Paper submitted to RTSS 2020 for the </a:t>
              </a:r>
              <a:r>
                <a:rPr lang="en-GB" dirty="0">
                  <a:solidFill>
                    <a:srgbClr val="FF4747"/>
                  </a:solidFill>
                </a:rPr>
                <a:t>non-preemptive</a:t>
              </a:r>
              <a:r>
                <a:rPr lang="en-GB" dirty="0"/>
                <a:t> analysis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7226B0EB-455F-4B7D-B156-AD22A7F3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1508" y="2148210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7E9FB2-8D8D-468C-BDED-59FDCBCC87A2}"/>
                </a:ext>
              </a:extLst>
            </p:cNvPr>
            <p:cNvCxnSpPr>
              <a:cxnSpLocks/>
            </p:cNvCxnSpPr>
            <p:nvPr/>
          </p:nvCxnSpPr>
          <p:spPr>
            <a:xfrm>
              <a:off x="4167952" y="2315871"/>
              <a:ext cx="865602" cy="27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6432AA-FF7E-41E8-B8F2-B38A17273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532" y="2802578"/>
              <a:ext cx="836021" cy="44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822F9F-23A1-425C-98DF-A0C636604558}"/>
              </a:ext>
            </a:extLst>
          </p:cNvPr>
          <p:cNvGrpSpPr/>
          <p:nvPr/>
        </p:nvGrpSpPr>
        <p:grpSpPr>
          <a:xfrm>
            <a:off x="3309694" y="2910070"/>
            <a:ext cx="5089745" cy="1166824"/>
            <a:chOff x="4032070" y="3892856"/>
            <a:chExt cx="4661908" cy="116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4D659CD-9958-4DB2-96FC-5CB864884076}"/>
                </a:ext>
              </a:extLst>
            </p:cNvPr>
            <p:cNvSpPr/>
            <p:nvPr/>
          </p:nvSpPr>
          <p:spPr>
            <a:xfrm>
              <a:off x="5174651" y="3892856"/>
              <a:ext cx="3519327" cy="116682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 algn="ctr"/>
              <a:r>
                <a:rPr lang="en-GB" dirty="0"/>
                <a:t>Presented in CAPITAL workshop</a:t>
              </a:r>
            </a:p>
          </p:txBody>
        </p:sp>
        <p:pic>
          <p:nvPicPr>
            <p:cNvPr id="12" name="Graphic 11" descr="Presentation with bar chart">
              <a:extLst>
                <a:ext uri="{FF2B5EF4-FFF2-40B4-BE49-F238E27FC236}">
                  <a16:creationId xmlns:a16="http://schemas.microsoft.com/office/drawing/2014/main" id="{7E6ADBC2-3D3E-4E36-9042-193097C3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1737" y="4019068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4474F0-A0AE-46EA-993D-66BD3816AAFB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70" y="4476268"/>
              <a:ext cx="94052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66D6F8-C43F-4C9F-8019-409EEC672FB2}"/>
              </a:ext>
            </a:extLst>
          </p:cNvPr>
          <p:cNvSpPr/>
          <p:nvPr/>
        </p:nvSpPr>
        <p:spPr>
          <a:xfrm>
            <a:off x="731858" y="1379914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schedulability 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E1875B-7B90-4D43-A0F8-19E9491FFC07}"/>
              </a:ext>
            </a:extLst>
          </p:cNvPr>
          <p:cNvSpPr/>
          <p:nvPr/>
        </p:nvSpPr>
        <p:spPr>
          <a:xfrm>
            <a:off x="731858" y="3104863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scheduling policy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8C6863-6D3C-4D48-AEA0-67CD7F534BE5}"/>
              </a:ext>
            </a:extLst>
          </p:cNvPr>
          <p:cNvGrpSpPr/>
          <p:nvPr/>
        </p:nvGrpSpPr>
        <p:grpSpPr>
          <a:xfrm>
            <a:off x="731858" y="1680778"/>
            <a:ext cx="2404728" cy="1147340"/>
            <a:chOff x="731858" y="1680778"/>
            <a:chExt cx="2404728" cy="11473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142BF68-1FEE-485F-A9AC-D389AA894E70}"/>
                </a:ext>
              </a:extLst>
            </p:cNvPr>
            <p:cNvSpPr/>
            <p:nvPr/>
          </p:nvSpPr>
          <p:spPr>
            <a:xfrm>
              <a:off x="731858" y="2226390"/>
              <a:ext cx="2404728" cy="60172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Moldable gang tasks evaluation</a:t>
              </a:r>
            </a:p>
          </p:txBody>
        </p: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9832ACD7-B82C-400A-85E8-5C54E4232498}"/>
                </a:ext>
              </a:extLst>
            </p:cNvPr>
            <p:cNvCxnSpPr>
              <a:stCxn id="27" idx="1"/>
              <a:endCxn id="28" idx="1"/>
            </p:cNvCxnSpPr>
            <p:nvPr/>
          </p:nvCxnSpPr>
          <p:spPr>
            <a:xfrm rot="10800000" flipV="1">
              <a:off x="731858" y="1680778"/>
              <a:ext cx="12700" cy="846476"/>
            </a:xfrm>
            <a:prstGeom prst="curvedConnector3">
              <a:avLst>
                <a:gd name="adj1" fmla="val 3705890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50B27E0-55AA-4540-8B4A-78A7E0445206}"/>
              </a:ext>
            </a:extLst>
          </p:cNvPr>
          <p:cNvSpPr/>
          <p:nvPr/>
        </p:nvSpPr>
        <p:spPr>
          <a:xfrm>
            <a:off x="2687356" y="4438058"/>
            <a:ext cx="2270126" cy="1236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65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5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34</a:t>
            </a:fld>
            <a:endParaRPr lang="en-GB" dirty="0"/>
          </a:p>
        </p:txBody>
      </p:sp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pic>
        <p:nvPicPr>
          <p:cNvPr id="49" name="Graph all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  <p:pic>
        <p:nvPicPr>
          <p:cNvPr id="50" name="Graph all">
            <a:extLst>
              <a:ext uri="{FF2B5EF4-FFF2-40B4-BE49-F238E27FC236}">
                <a16:creationId xmlns:a16="http://schemas.microsoft.com/office/drawing/2014/main" id="{9C5E3E22-2DA2-475D-8D16-02BE8DF8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85526"/>
            <a:ext cx="5342282" cy="40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35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7E856FE-E8CC-466E-BCD8-696A2BA1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7" y="1684647"/>
            <a:ext cx="5342281" cy="40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36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C38B4-C982-4158-B056-285E50FDC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7527"/>
            <a:ext cx="5322948" cy="40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37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3AA64-2924-468F-9F50-82E9FED45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0506"/>
            <a:ext cx="5322948" cy="40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3830-C84B-473F-8F73-6BF474AE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AB751-F8FD-495C-8F95-4E517778A4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Number of states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Possible job orderings: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endParaRPr lang="en-GB" dirty="0"/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Possible cores used by job: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Time to generate each state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Time to check other jobs: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GB" b="0" dirty="0"/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Time to check cores available: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dirty="0"/>
              </a:p>
              <a:p>
                <a:pPr lvl="1">
                  <a:lnSpc>
                    <a:spcPct val="150000"/>
                  </a:lnSpc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AB751-F8FD-495C-8F95-4E517778A4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87228-C586-47C3-9BE3-A1A5E416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7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B1B8F-E91A-4A4C-AA2A-F516DE905BB2}"/>
              </a:ext>
            </a:extLst>
          </p:cNvPr>
          <p:cNvGrpSpPr/>
          <p:nvPr/>
        </p:nvGrpSpPr>
        <p:grpSpPr>
          <a:xfrm>
            <a:off x="2550253" y="5050172"/>
            <a:ext cx="1602298" cy="1105918"/>
            <a:chOff x="2550253" y="5050172"/>
            <a:chExt cx="1602298" cy="11059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3008841" y="5832925"/>
              <a:ext cx="11437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Variability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7301" y="5316267"/>
              <a:ext cx="323142" cy="51665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AC08C-4D77-4F81-A886-F1B033B1A135}"/>
                </a:ext>
              </a:extLst>
            </p:cNvPr>
            <p:cNvCxnSpPr>
              <a:cxnSpLocks/>
            </p:cNvCxnSpPr>
            <p:nvPr/>
          </p:nvCxnSpPr>
          <p:spPr>
            <a:xfrm>
              <a:off x="2550253" y="5050172"/>
              <a:ext cx="729842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👎Blocking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possible cores to a job</a:t>
            </a:r>
          </a:p>
          <a:p>
            <a:r>
              <a:rPr lang="en-GB" dirty="0"/>
              <a:t>We will solve this issue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314774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314774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847830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latin typeface="+mn-lt"/>
                            </a:rPr>
                            <a:t>20</a:t>
                          </a:r>
                          <a:endParaRPr lang="en-GB" sz="14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847830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latin typeface="+mn-lt"/>
                            </a:rPr>
                            <a:t>20</a:t>
                          </a:r>
                          <a:endParaRPr lang="en-GB" sz="14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978804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978804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6032</TotalTime>
  <Words>2360</Words>
  <Application>Microsoft Office PowerPoint</Application>
  <PresentationFormat>On-screen Show (4:3)</PresentationFormat>
  <Paragraphs>891</Paragraphs>
  <Slides>40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Using SAG for gang scheduling</vt:lpstr>
      <vt:lpstr>New system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Our analysis results</vt:lpstr>
      <vt:lpstr>Agenda</vt:lpstr>
      <vt:lpstr>Core assignment</vt:lpstr>
      <vt:lpstr>JLFP limitations with moldable gang</vt:lpstr>
      <vt:lpstr>Reservation-based gang scheduler</vt:lpstr>
      <vt:lpstr>Results JLFP vs ResG in simulator</vt:lpstr>
      <vt:lpstr>Conclusions</vt:lpstr>
      <vt:lpstr>Future work</vt:lpstr>
      <vt:lpstr>Contributions</vt:lpstr>
      <vt:lpstr>Questions?</vt:lpstr>
      <vt:lpstr>How does SAG work?</vt:lpstr>
      <vt:lpstr>Runtime analysis</vt:lpstr>
      <vt:lpstr>Runtime analysis</vt:lpstr>
      <vt:lpstr>Our analysis results</vt:lpstr>
      <vt:lpstr>Our analysis results</vt:lpstr>
      <vt:lpstr>Computational complexity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468</cp:revision>
  <dcterms:created xsi:type="dcterms:W3CDTF">2020-05-19T11:12:13Z</dcterms:created>
  <dcterms:modified xsi:type="dcterms:W3CDTF">2020-08-26T19:05:53Z</dcterms:modified>
</cp:coreProperties>
</file>